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4" r:id="rId3"/>
  </p:sldMasterIdLst>
  <p:handoutMasterIdLst>
    <p:handoutMasterId r:id="rId11"/>
  </p:handoutMasterIdLst>
  <p:sldIdLst>
    <p:sldId id="629" r:id="rId4"/>
    <p:sldId id="615" r:id="rId5"/>
    <p:sldId id="647" r:id="rId6"/>
    <p:sldId id="635" r:id="rId7"/>
    <p:sldId id="658" r:id="rId8"/>
    <p:sldId id="656" r:id="rId9"/>
    <p:sldId id="654" r:id="rId1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25EF8"/>
    <a:srgbClr val="0AA9F0"/>
    <a:srgbClr val="FA06BA"/>
    <a:srgbClr val="F79646"/>
    <a:srgbClr val="47DC57"/>
    <a:srgbClr val="184D6E"/>
    <a:srgbClr val="3C6432"/>
    <a:srgbClr val="8DE646"/>
    <a:srgbClr val="49D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 autoAdjust="0"/>
    <p:restoredTop sz="97691" autoAdjust="0"/>
  </p:normalViewPr>
  <p:slideViewPr>
    <p:cSldViewPr>
      <p:cViewPr varScale="1">
        <p:scale>
          <a:sx n="70" d="100"/>
          <a:sy n="70" d="100"/>
        </p:scale>
        <p:origin x="16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363E5-5DA0-4224-9C0E-6BAD6B488BD9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976"/>
            <a:ext cx="2918831" cy="495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0976"/>
            <a:ext cx="2918831" cy="495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98B8-8112-4255-9466-23BB3128BB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2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371600" y="2130425"/>
            <a:ext cx="70866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6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746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219200" y="1219200"/>
            <a:ext cx="7467600" cy="5077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  <p:cxnSp>
        <p:nvCxnSpPr>
          <p:cNvPr id="40" name="Shape 40"/>
          <p:cNvCxnSpPr/>
          <p:nvPr/>
        </p:nvCxnSpPr>
        <p:spPr>
          <a:xfrm>
            <a:off x="1219200" y="1066800"/>
            <a:ext cx="7467600" cy="0"/>
          </a:xfrm>
          <a:prstGeom prst="straightConnector1">
            <a:avLst/>
          </a:prstGeom>
          <a:noFill/>
          <a:ln w="38100" cap="flat" cmpd="sng">
            <a:solidFill>
              <a:srgbClr val="76923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6221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9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692573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1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692573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0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78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40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692573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261925" y="-128326"/>
            <a:ext cx="5382148" cy="74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19200" y="1066800"/>
            <a:ext cx="74676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43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371600" y="2130425"/>
            <a:ext cx="70866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7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746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219200" y="1219200"/>
            <a:ext cx="7467600" cy="5077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  <p:cxnSp>
        <p:nvCxnSpPr>
          <p:cNvPr id="40" name="Shape 40"/>
          <p:cNvCxnSpPr/>
          <p:nvPr/>
        </p:nvCxnSpPr>
        <p:spPr>
          <a:xfrm>
            <a:off x="1219200" y="1066800"/>
            <a:ext cx="7467600" cy="0"/>
          </a:xfrm>
          <a:prstGeom prst="straightConnector1">
            <a:avLst/>
          </a:prstGeom>
          <a:noFill/>
          <a:ln w="38100" cap="flat" cmpd="sng">
            <a:solidFill>
              <a:srgbClr val="76923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2493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92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692573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31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692573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76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15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93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692573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261925" y="-128326"/>
            <a:ext cx="5382148" cy="74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58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6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E7B928-FF05-4680-B9E6-9CBF46CCBEEC}" type="datetimeFigureOut">
              <a:rPr lang="en-US" smtClean="0"/>
              <a:pPr/>
              <a:t>19-Jun-18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066798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52399"/>
            <a:ext cx="1066798" cy="281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 descr="C:\Users\pmore\Pictures\10356704_1479236239014451_4284976069906143728_n.jpg"/>
          <p:cNvPicPr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8600"/>
            <a:ext cx="1066798" cy="460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14400"/>
            <a:ext cx="1113785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640"/>
            <a:ext cx="1066800" cy="128016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-1" y="792162"/>
            <a:ext cx="1066799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1" y="1600200"/>
            <a:ext cx="1066799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" y="6710589"/>
            <a:ext cx="106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692573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19200" y="914400"/>
            <a:ext cx="7467600" cy="5382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1200" kern="0">
              <a:solidFill>
                <a:srgbClr val="888888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1066798" cy="685800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0" y="152398"/>
            <a:ext cx="1066798" cy="281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7" name="Shape 17" descr="C:\Users\pmore\Pictures\10356704_1479236239014451_4284976069906143728_n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228600"/>
            <a:ext cx="1066798" cy="46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914400"/>
            <a:ext cx="1113784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691640"/>
            <a:ext cx="1066799" cy="12801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20"/>
          <p:cNvCxnSpPr/>
          <p:nvPr/>
        </p:nvCxnSpPr>
        <p:spPr>
          <a:xfrm>
            <a:off x="0" y="792162"/>
            <a:ext cx="1066799" cy="0"/>
          </a:xfrm>
          <a:prstGeom prst="straightConnector1">
            <a:avLst/>
          </a:prstGeom>
          <a:noFill/>
          <a:ln w="38100" cap="flat" cmpd="sng">
            <a:solidFill>
              <a:srgbClr val="76923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Shape 21"/>
          <p:cNvCxnSpPr/>
          <p:nvPr/>
        </p:nvCxnSpPr>
        <p:spPr>
          <a:xfrm>
            <a:off x="0" y="1600200"/>
            <a:ext cx="1066799" cy="0"/>
          </a:xfrm>
          <a:prstGeom prst="straightConnector1">
            <a:avLst/>
          </a:prstGeom>
          <a:noFill/>
          <a:ln w="38100" cap="flat" cmpd="sng">
            <a:solidFill>
              <a:srgbClr val="76923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Shape 22"/>
          <p:cNvCxnSpPr/>
          <p:nvPr/>
        </p:nvCxnSpPr>
        <p:spPr>
          <a:xfrm>
            <a:off x="0" y="6710589"/>
            <a:ext cx="10667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39295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692573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19200" y="914400"/>
            <a:ext cx="7467600" cy="5382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430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733800" y="6356350"/>
            <a:ext cx="239703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1200" kern="0">
              <a:solidFill>
                <a:srgbClr val="888888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1066798" cy="685800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0" y="152398"/>
            <a:ext cx="1066798" cy="281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7" name="Shape 17" descr="C:\Users\pmore\Pictures\10356704_1479236239014451_4284976069906143728_n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228600"/>
            <a:ext cx="1066798" cy="46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914400"/>
            <a:ext cx="1113784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691640"/>
            <a:ext cx="1066799" cy="12801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20"/>
          <p:cNvCxnSpPr/>
          <p:nvPr/>
        </p:nvCxnSpPr>
        <p:spPr>
          <a:xfrm>
            <a:off x="0" y="792162"/>
            <a:ext cx="1066799" cy="0"/>
          </a:xfrm>
          <a:prstGeom prst="straightConnector1">
            <a:avLst/>
          </a:prstGeom>
          <a:noFill/>
          <a:ln w="38100" cap="flat" cmpd="sng">
            <a:solidFill>
              <a:srgbClr val="76923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Shape 21"/>
          <p:cNvCxnSpPr/>
          <p:nvPr/>
        </p:nvCxnSpPr>
        <p:spPr>
          <a:xfrm>
            <a:off x="0" y="1600200"/>
            <a:ext cx="1066799" cy="0"/>
          </a:xfrm>
          <a:prstGeom prst="straightConnector1">
            <a:avLst/>
          </a:prstGeom>
          <a:noFill/>
          <a:ln w="38100" cap="flat" cmpd="sng">
            <a:solidFill>
              <a:srgbClr val="76923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Shape 22"/>
          <p:cNvCxnSpPr/>
          <p:nvPr/>
        </p:nvCxnSpPr>
        <p:spPr>
          <a:xfrm>
            <a:off x="0" y="6710589"/>
            <a:ext cx="10667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633104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S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7848600" cy="32264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DEA-35B0-4D62-B928-366C136037FD}" type="slidenum">
              <a:rPr lang="en-IN" smtClean="0"/>
              <a:pPr/>
              <a:t>1</a:t>
            </a:fld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02224"/>
            <a:ext cx="1076530" cy="731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076530" y="4876800"/>
            <a:ext cx="79912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600" b="1" dirty="0" smtClean="0">
                <a:solidFill>
                  <a:srgbClr val="0000FF"/>
                </a:solidFill>
              </a:rPr>
              <a:t>Geo-Tagging</a:t>
            </a:r>
          </a:p>
          <a:p>
            <a:pPr algn="ctr"/>
            <a:r>
              <a:rPr lang="en-IN" sz="4800" b="1" dirty="0" smtClean="0">
                <a:solidFill>
                  <a:srgbClr val="0000FF"/>
                </a:solidFill>
              </a:rPr>
              <a:t>Concern &amp; Solutions</a:t>
            </a:r>
            <a:endParaRPr lang="en-IN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6529" y="26135"/>
            <a:ext cx="5868547" cy="1591864"/>
            <a:chOff x="1076529" y="525717"/>
            <a:chExt cx="5654158" cy="17986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6529" y="525717"/>
              <a:ext cx="1821129" cy="17976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/>
            <a:srcRect t="11997" b="10020"/>
            <a:stretch/>
          </p:blipFill>
          <p:spPr>
            <a:xfrm>
              <a:off x="3047798" y="534747"/>
              <a:ext cx="1837003" cy="17886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4941" y="535702"/>
              <a:ext cx="1695746" cy="178864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" y="1617153"/>
            <a:ext cx="3419270" cy="1258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97" y="-1"/>
            <a:ext cx="2187701" cy="16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66800" y="1143000"/>
            <a:ext cx="8001000" cy="5867400"/>
          </a:xfrm>
        </p:spPr>
        <p:txBody>
          <a:bodyPr/>
          <a:lstStyle/>
          <a:p>
            <a:pPr lvl="0"/>
            <a:r>
              <a:rPr lang="en-US" sz="2400" dirty="0" smtClean="0"/>
              <a:t> </a:t>
            </a:r>
            <a:r>
              <a:rPr lang="en-US" sz="2400" dirty="0" err="1" smtClean="0"/>
              <a:t>Panchayat</a:t>
            </a:r>
            <a:r>
              <a:rPr lang="en-US" sz="2400" dirty="0" smtClean="0"/>
              <a:t> </a:t>
            </a:r>
            <a:r>
              <a:rPr lang="en-US" sz="2400" dirty="0" err="1"/>
              <a:t>Rojgar</a:t>
            </a:r>
            <a:r>
              <a:rPr lang="en-US" sz="2400" dirty="0"/>
              <a:t> </a:t>
            </a:r>
            <a:r>
              <a:rPr lang="en-US" sz="2400" dirty="0" err="1"/>
              <a:t>Sewak</a:t>
            </a:r>
            <a:r>
              <a:rPr lang="en-US" sz="2400" dirty="0"/>
              <a:t>-(PRS)</a:t>
            </a:r>
          </a:p>
          <a:p>
            <a:pPr lvl="0"/>
            <a:r>
              <a:rPr lang="en-US" sz="2400" dirty="0" smtClean="0"/>
              <a:t> </a:t>
            </a:r>
            <a:r>
              <a:rPr lang="en-US" sz="2400" dirty="0" err="1" smtClean="0"/>
              <a:t>Aawas</a:t>
            </a:r>
            <a:r>
              <a:rPr lang="en-US" sz="2400" dirty="0" smtClean="0"/>
              <a:t> </a:t>
            </a:r>
            <a:r>
              <a:rPr lang="en-US" sz="2400" dirty="0" err="1"/>
              <a:t>Sahayak</a:t>
            </a:r>
            <a:endParaRPr lang="en-US" sz="2400" dirty="0"/>
          </a:p>
          <a:p>
            <a:pPr lvl="0"/>
            <a:r>
              <a:rPr lang="en-US" sz="2400" dirty="0" smtClean="0"/>
              <a:t> </a:t>
            </a:r>
            <a:r>
              <a:rPr lang="en-US" sz="2400" dirty="0" err="1" smtClean="0"/>
              <a:t>Vikash</a:t>
            </a:r>
            <a:r>
              <a:rPr lang="en-US" sz="2400" dirty="0" smtClean="0"/>
              <a:t> </a:t>
            </a:r>
            <a:r>
              <a:rPr lang="en-US" sz="2400" dirty="0" err="1"/>
              <a:t>Mitra</a:t>
            </a:r>
            <a:endParaRPr lang="en-US" sz="2400" dirty="0"/>
          </a:p>
          <a:p>
            <a:pPr lvl="0"/>
            <a:r>
              <a:rPr lang="en-US" sz="2400" dirty="0" smtClean="0"/>
              <a:t> </a:t>
            </a:r>
            <a:r>
              <a:rPr lang="en-US" sz="2400" dirty="0" err="1" smtClean="0"/>
              <a:t>Swachhagrahis</a:t>
            </a:r>
            <a:r>
              <a:rPr lang="en-US" sz="2400" dirty="0" smtClean="0"/>
              <a:t> </a:t>
            </a:r>
            <a:r>
              <a:rPr lang="en-US" sz="2400" dirty="0"/>
              <a:t>&amp; CLTS Motivators </a:t>
            </a:r>
            <a:endParaRPr lang="en-US" sz="2400" dirty="0" smtClean="0"/>
          </a:p>
          <a:p>
            <a:pPr marL="203200" lvl="0" indent="0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(Ref.- Letter No.-RDD/330162 Dated:-25.09.2017)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20320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Batang" charset="-127"/>
                <a:ea typeface="Batang" charset="-127"/>
                <a:cs typeface="Batang" charset="-127"/>
              </a:rPr>
              <a:t>Allocation of data to Geo-Taggers:-</a:t>
            </a:r>
          </a:p>
          <a:p>
            <a:pPr marL="717550" indent="-514350">
              <a:buFont typeface="+mj-lt"/>
              <a:buAutoNum type="arabicParenR"/>
            </a:pPr>
            <a:r>
              <a:rPr lang="en-US" sz="2800" dirty="0"/>
              <a:t>Be ensure </a:t>
            </a:r>
            <a:r>
              <a:rPr lang="en-US" sz="2800" dirty="0" smtClean="0"/>
              <a:t>only </a:t>
            </a:r>
            <a:r>
              <a:rPr lang="en-US" sz="2800" dirty="0"/>
              <a:t>500 or less number </a:t>
            </a:r>
            <a:r>
              <a:rPr lang="en-US" sz="2800" dirty="0" smtClean="0"/>
              <a:t>of IHHLs allocate per Geo-Tagger.</a:t>
            </a:r>
          </a:p>
          <a:p>
            <a:pPr marL="717550" indent="-514350">
              <a:buFont typeface="+mj-lt"/>
              <a:buAutoNum type="arabicParenR"/>
            </a:pPr>
            <a:r>
              <a:rPr lang="en-US" sz="2800" dirty="0"/>
              <a:t>I</a:t>
            </a:r>
            <a:r>
              <a:rPr lang="en-US" sz="2800" dirty="0" smtClean="0"/>
              <a:t>f </a:t>
            </a:r>
            <a:r>
              <a:rPr lang="en-US" sz="2800" dirty="0"/>
              <a:t>more than 500 IHHLs at a Gram </a:t>
            </a:r>
            <a:r>
              <a:rPr lang="en-US" sz="2800" dirty="0" err="1"/>
              <a:t>Panchayat</a:t>
            </a:r>
            <a:r>
              <a:rPr lang="en-US" sz="2800" dirty="0"/>
              <a:t>, please allocate according to village </a:t>
            </a:r>
            <a:r>
              <a:rPr lang="en-US" sz="2800" dirty="0" smtClean="0"/>
              <a:t>wise.</a:t>
            </a:r>
          </a:p>
          <a:p>
            <a:pPr marL="717550" indent="-514350">
              <a:buFont typeface="+mj-lt"/>
              <a:buAutoNum type="arabicParenR"/>
            </a:pPr>
            <a:r>
              <a:rPr lang="en-US" sz="2800" dirty="0" smtClean="0"/>
              <a:t>If </a:t>
            </a:r>
            <a:r>
              <a:rPr lang="en-US" sz="2800" dirty="0"/>
              <a:t>GP has single village then allocate alphabetically, such as: - (</a:t>
            </a:r>
            <a:r>
              <a:rPr lang="en-US" sz="2800" dirty="0" smtClean="0"/>
              <a:t>A-to-K, L-to-Q, R-to-Z</a:t>
            </a:r>
            <a:r>
              <a:rPr lang="en-US" sz="2800" dirty="0"/>
              <a:t>).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68960"/>
            <a:ext cx="1115615" cy="7720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6397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Batang" charset="-127"/>
                <a:ea typeface="Batang" charset="-127"/>
                <a:cs typeface="Batang" charset="-127"/>
              </a:rPr>
              <a:t>Manpower for Geo-Tagging</a:t>
            </a:r>
            <a:endParaRPr lang="en-IN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6721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04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Batang" charset="-127"/>
                <a:ea typeface="Batang" charset="-127"/>
                <a:cs typeface="Batang" charset="-127"/>
              </a:rPr>
              <a:t>Latitude &amp; Longitude Problem</a:t>
            </a:r>
            <a:endParaRPr lang="en-IN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37994"/>
            <a:ext cx="1115615" cy="7720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143000" y="1143000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Same </a:t>
            </a:r>
            <a:r>
              <a:rPr lang="en-US" sz="2800" b="1" dirty="0" err="1">
                <a:solidFill>
                  <a:prstClr val="black"/>
                </a:solidFill>
              </a:rPr>
              <a:t>Lat</a:t>
            </a:r>
            <a:r>
              <a:rPr lang="en-US" sz="2800" b="1" dirty="0">
                <a:solidFill>
                  <a:prstClr val="black"/>
                </a:solidFill>
              </a:rPr>
              <a:t> &amp; Long for different </a:t>
            </a:r>
            <a:r>
              <a:rPr lang="en-US" sz="2800" b="1" dirty="0" smtClean="0">
                <a:solidFill>
                  <a:prstClr val="black"/>
                </a:solidFill>
              </a:rPr>
              <a:t>Photo:- </a:t>
            </a:r>
            <a:endParaRPr lang="en-US" sz="2800" b="1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First refresh the Geo-Code icon in application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Geo-Tagger </a:t>
            </a:r>
            <a:r>
              <a:rPr lang="en-US" sz="2800" dirty="0">
                <a:solidFill>
                  <a:prstClr val="black"/>
                </a:solidFill>
              </a:rPr>
              <a:t>move 10 meter from his place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Log out from application and then </a:t>
            </a:r>
            <a:r>
              <a:rPr lang="en-US" sz="2800" dirty="0" smtClean="0">
                <a:solidFill>
                  <a:prstClr val="black"/>
                </a:solidFill>
              </a:rPr>
              <a:t>login</a:t>
            </a:r>
            <a:endParaRPr lang="en-US" sz="2800" dirty="0" smtClean="0"/>
          </a:p>
          <a:p>
            <a:r>
              <a:rPr lang="en-US" sz="2800" b="1" dirty="0" smtClean="0"/>
              <a:t>it </a:t>
            </a:r>
            <a:r>
              <a:rPr lang="en-US" sz="2800" b="1" dirty="0"/>
              <a:t>will change automatically.</a:t>
            </a:r>
          </a:p>
          <a:p>
            <a:r>
              <a:rPr lang="en-US" sz="2800" dirty="0"/>
              <a:t>	</a:t>
            </a:r>
            <a:endParaRPr lang="en-US" sz="2800" dirty="0" smtClean="0"/>
          </a:p>
          <a:p>
            <a:endParaRPr lang="en-US" sz="2800" dirty="0" smtClean="0">
              <a:latin typeface="Batang" charset="-127"/>
              <a:ea typeface="Batang" charset="-127"/>
              <a:cs typeface="Batang" charset="-127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Batang" charset="-127"/>
                <a:ea typeface="Batang" charset="-127"/>
                <a:cs typeface="Batang" charset="-127"/>
              </a:rPr>
              <a:t>Beneficiary Not Found:-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the absence of </a:t>
            </a:r>
            <a:r>
              <a:rPr lang="en-US" sz="2800" dirty="0" smtClean="0"/>
              <a:t>House </a:t>
            </a:r>
            <a:r>
              <a:rPr lang="en-US" sz="2800" dirty="0"/>
              <a:t>H</a:t>
            </a:r>
            <a:r>
              <a:rPr lang="en-US" sz="2800" dirty="0" smtClean="0"/>
              <a:t>old </a:t>
            </a:r>
            <a:r>
              <a:rPr lang="en-US" sz="2800" dirty="0"/>
              <a:t>H</a:t>
            </a:r>
            <a:r>
              <a:rPr lang="en-US" sz="2800" dirty="0" smtClean="0"/>
              <a:t>ead</a:t>
            </a:r>
            <a:r>
              <a:rPr lang="en-US" sz="2800" dirty="0"/>
              <a:t>, be ensure take photo of </a:t>
            </a:r>
            <a:r>
              <a:rPr lang="en-US" sz="2800" dirty="0" smtClean="0"/>
              <a:t>other members </a:t>
            </a:r>
            <a:r>
              <a:rPr lang="en-US" sz="2800" dirty="0"/>
              <a:t>of the family whose is more than 18+ year.</a:t>
            </a:r>
            <a:endParaRPr lang="en-US" sz="2800" dirty="0" smtClean="0">
              <a:latin typeface="Batang" charset="-127"/>
              <a:ea typeface="Batang" charset="-127"/>
              <a:cs typeface="Batang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68960"/>
            <a:ext cx="1115615" cy="7720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1371600" y="3048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Batang" charset="-127"/>
                <a:ea typeface="Batang" charset="-127"/>
                <a:cs typeface="Batang" charset="-127"/>
              </a:rPr>
              <a:t>Offline Process</a:t>
            </a:r>
            <a:endParaRPr lang="en-IN" sz="40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143001"/>
            <a:ext cx="7924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 offline process of Geo-Tagging, try to do 50 or less than that Geo-Tagging in a day and upload /sync all Geo-Tagged data in same day before 10:00 PM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3600" b="1" dirty="0">
                <a:solidFill>
                  <a:srgbClr val="0000FF"/>
                </a:solidFill>
                <a:latin typeface="Batang" pitchFamily="18" charset="-127"/>
                <a:ea typeface="Batang" pitchFamily="18" charset="-127"/>
              </a:rPr>
              <a:t>Others </a:t>
            </a:r>
            <a:r>
              <a:rPr lang="en-US" sz="3600" b="1" dirty="0" smtClean="0">
                <a:solidFill>
                  <a:srgbClr val="0000FF"/>
                </a:solidFill>
                <a:latin typeface="Batang" pitchFamily="18" charset="-127"/>
                <a:ea typeface="Batang" pitchFamily="18" charset="-127"/>
              </a:rPr>
              <a:t>Issues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Beneficiary Name show on </a:t>
            </a:r>
            <a:r>
              <a:rPr lang="en-US" sz="2800" dirty="0" err="1"/>
              <a:t>mSBM</a:t>
            </a:r>
            <a:r>
              <a:rPr lang="en-US" sz="2800" dirty="0"/>
              <a:t> app but on ground toilet not </a:t>
            </a:r>
            <a:r>
              <a:rPr lang="en-US" sz="2800" dirty="0" smtClean="0"/>
              <a:t>available.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Beneficiary </a:t>
            </a:r>
            <a:r>
              <a:rPr lang="en-US" sz="2800" dirty="0"/>
              <a:t>Name show on </a:t>
            </a:r>
            <a:r>
              <a:rPr lang="en-US" sz="2800" dirty="0" err="1"/>
              <a:t>mSBM</a:t>
            </a:r>
            <a:r>
              <a:rPr lang="en-US" sz="2800" dirty="0"/>
              <a:t> app but beneficiary not found in concern Gram </a:t>
            </a:r>
            <a:r>
              <a:rPr lang="en-US" sz="2800" dirty="0" err="1" smtClean="0"/>
              <a:t>Panchayat</a:t>
            </a:r>
            <a:r>
              <a:rPr lang="en-US" sz="28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Beneficiary </a:t>
            </a:r>
            <a:r>
              <a:rPr lang="en-US" sz="2800" dirty="0"/>
              <a:t>Name show on </a:t>
            </a:r>
            <a:r>
              <a:rPr lang="en-US" sz="2800" dirty="0" err="1"/>
              <a:t>mSBM</a:t>
            </a:r>
            <a:r>
              <a:rPr lang="en-US" sz="2800" dirty="0"/>
              <a:t> app and toilet found Dysfunctional.</a:t>
            </a:r>
          </a:p>
          <a:p>
            <a:pPr marL="82296" lvl="0" indent="0">
              <a:buNone/>
            </a:pPr>
            <a:r>
              <a:rPr lang="en-US" sz="2400" b="1" dirty="0"/>
              <a:t>(In all above cases use the format given in Next Slide)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32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360909"/>
              </p:ext>
            </p:extLst>
          </p:nvPr>
        </p:nvGraphicFramePr>
        <p:xfrm>
          <a:off x="98424" y="98424"/>
          <a:ext cx="89693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10518772" imgH="6355036" progId="Word.Document.12">
                  <p:embed/>
                </p:oleObj>
              </mc:Choice>
              <mc:Fallback>
                <p:oleObj name="Document" r:id="rId3" imgW="10518772" imgH="63550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4" y="98424"/>
                        <a:ext cx="89693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6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715962"/>
          </a:xfrm>
        </p:spPr>
        <p:txBody>
          <a:bodyPr>
            <a:normAutofit/>
          </a:bodyPr>
          <a:lstStyle/>
          <a:p>
            <a:pPr marL="82296" lvl="0" indent="0"/>
            <a:r>
              <a:rPr lang="en-US" sz="3200" b="1" dirty="0">
                <a:solidFill>
                  <a:srgbClr val="0000FF"/>
                </a:solidFill>
                <a:latin typeface="Batang" pitchFamily="18" charset="-127"/>
                <a:ea typeface="Batang" pitchFamily="18" charset="-127"/>
              </a:rPr>
              <a:t>Incentive Payment of Geo-Tagger:-</a:t>
            </a:r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066800" y="1272332"/>
            <a:ext cx="800100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en-US" sz="2800" dirty="0" smtClean="0"/>
              <a:t>BDO has to pay the Geo-Tagging </a:t>
            </a:r>
            <a:r>
              <a:rPr lang="en-US" sz="2800" dirty="0"/>
              <a:t>incentive payment through bank transfer of </a:t>
            </a:r>
            <a:r>
              <a:rPr lang="en-US" sz="2800" dirty="0" err="1"/>
              <a:t>Rs</a:t>
            </a:r>
            <a:r>
              <a:rPr lang="en-US" sz="2800" dirty="0"/>
              <a:t>. 5.00/IHHL for </a:t>
            </a:r>
            <a:r>
              <a:rPr lang="en-US" sz="2800" b="1" dirty="0"/>
              <a:t>approved photographs </a:t>
            </a:r>
            <a:r>
              <a:rPr lang="en-US" sz="2800" dirty="0"/>
              <a:t>through Digital Signature in Geo-Tagger Account.</a:t>
            </a:r>
          </a:p>
          <a:p>
            <a:pPr marL="0" indent="0">
              <a:buNone/>
              <a:defRPr/>
            </a:pPr>
            <a:endParaRPr lang="en-IN" dirty="0"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000"/>
            <a:ext cx="1115615" cy="7720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37994"/>
            <a:ext cx="1115615" cy="7720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1371600"/>
            <a:ext cx="7848600" cy="53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tang" charset="-127"/>
              <a:ea typeface="Batang" charset="-127"/>
              <a:cs typeface="Batang" charset="-127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tang" charset="-127"/>
              <a:ea typeface="Batang" charset="-127"/>
              <a:cs typeface="Batang" charset="-127"/>
              <a:sym typeface="Calibri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  <a:defRPr/>
            </a:pPr>
            <a:r>
              <a:rPr lang="en-US" sz="5200" b="1" dirty="0" smtClean="0">
                <a:solidFill>
                  <a:srgbClr val="0070C0"/>
                </a:solidFill>
                <a:latin typeface="Batang" charset="-127"/>
                <a:ea typeface="Batang" charset="-127"/>
                <a:cs typeface="Batang" charset="-127"/>
              </a:rPr>
              <a:t>In future, If you have any problem Please contact to</a:t>
            </a:r>
            <a:endParaRPr lang="en-US" sz="5200" b="1" kern="0" dirty="0" smtClean="0">
              <a:solidFill>
                <a:schemeClr val="dk1"/>
              </a:solidFill>
              <a:latin typeface="Batang" charset="-127"/>
              <a:ea typeface="Batang" charset="-127"/>
              <a:cs typeface="Batang" charset="-127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tang" charset="-127"/>
              <a:ea typeface="Batang" charset="-127"/>
              <a:cs typeface="Batang" charset="-127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tang" charset="-127"/>
              <a:ea typeface="Batang" charset="-127"/>
              <a:cs typeface="Batang" charset="-127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tang" charset="-127"/>
              <a:ea typeface="Batang" charset="-127"/>
              <a:cs typeface="Batang" charset="-127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tang" charset="-127"/>
                <a:ea typeface="Batang" charset="-127"/>
                <a:cs typeface="Batang" charset="-127"/>
                <a:sym typeface="Calibri"/>
              </a:rPr>
              <a:t>ANAND KUMAR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tang" charset="-127"/>
                <a:ea typeface="Batang" charset="-127"/>
                <a:cs typeface="Batang" charset="-127"/>
                <a:sym typeface="Calibri"/>
              </a:rPr>
              <a:t>Nodal </a:t>
            </a:r>
            <a:r>
              <a:rPr lang="en-US" sz="2800" kern="0" dirty="0" smtClean="0">
                <a:solidFill>
                  <a:schemeClr val="dk1"/>
                </a:solidFill>
                <a:latin typeface="Batang" charset="-127"/>
                <a:ea typeface="Batang" charset="-127"/>
                <a:cs typeface="Batang" charset="-127"/>
                <a:sym typeface="Calibri"/>
              </a:rPr>
              <a:t>Officer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tang" charset="-127"/>
                <a:ea typeface="Batang" charset="-127"/>
                <a:cs typeface="Batang" charset="-127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tang" charset="-127"/>
                <a:ea typeface="Batang" charset="-127"/>
                <a:cs typeface="Batang" charset="-127"/>
                <a:sym typeface="Calibri"/>
              </a:rPr>
              <a:t>of Geo-Tagging-(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tang" charset="-127"/>
                <a:ea typeface="Batang" charset="-127"/>
                <a:cs typeface="Batang" charset="-127"/>
                <a:sym typeface="Calibri"/>
              </a:rPr>
              <a:t>LSBA-SPMU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tang" charset="-127"/>
                <a:ea typeface="Batang" charset="-127"/>
                <a:cs typeface="Batang" charset="-127"/>
                <a:sym typeface="Calibri"/>
              </a:rPr>
              <a:t>State </a:t>
            </a:r>
            <a:r>
              <a:rPr lang="en-US" sz="2800" kern="0" dirty="0" smtClean="0">
                <a:solidFill>
                  <a:schemeClr val="dk1"/>
                </a:solidFill>
                <a:latin typeface="Batang" charset="-127"/>
                <a:ea typeface="Batang" charset="-127"/>
                <a:cs typeface="Batang" charset="-127"/>
                <a:sym typeface="Calibri"/>
              </a:rPr>
              <a:t>Cell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tang" charset="-127"/>
                <a:ea typeface="Batang" charset="-127"/>
                <a:cs typeface="Batang" charset="-127"/>
                <a:sym typeface="Calibri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tang" charset="-127"/>
              <a:ea typeface="Batang" charset="-127"/>
              <a:cs typeface="Batang" charset="-127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tang" charset="-127"/>
                <a:ea typeface="Batang" charset="-127"/>
                <a:cs typeface="Batang" charset="-127"/>
                <a:sym typeface="Calibri"/>
              </a:rPr>
              <a:t>8860911836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tang" charset="-127"/>
              <a:ea typeface="Batang" charset="-127"/>
              <a:cs typeface="Batang" charset="-127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tang" charset="-127"/>
                <a:ea typeface="Batang" charset="-127"/>
                <a:cs typeface="Batang" charset="-127"/>
                <a:sym typeface="Calibri"/>
              </a:rPr>
              <a:t>lsbabihar@gmail.com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atang" charset="-127"/>
              <a:ea typeface="Batang" charset="-127"/>
              <a:cs typeface="Batang" charset="-127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9032</TotalTime>
  <Words>273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Batang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Theme2</vt:lpstr>
      <vt:lpstr>1_Theme2</vt:lpstr>
      <vt:lpstr>Document</vt:lpstr>
      <vt:lpstr>PowerPoint Presentation</vt:lpstr>
      <vt:lpstr>Manpower for Geo-Tagging</vt:lpstr>
      <vt:lpstr>PowerPoint Presentation</vt:lpstr>
      <vt:lpstr>PowerPoint Presentation</vt:lpstr>
      <vt:lpstr>PowerPoint Presentation</vt:lpstr>
      <vt:lpstr>Incentive Payment of Geo-Tagger:-</vt:lpstr>
      <vt:lpstr>PowerPoint Presentation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Ashraf Khan</dc:creator>
  <cp:lastModifiedBy>andy.anand0013@gmail.com</cp:lastModifiedBy>
  <cp:revision>1084</cp:revision>
  <cp:lastPrinted>2016-06-25T12:50:10Z</cp:lastPrinted>
  <dcterms:created xsi:type="dcterms:W3CDTF">2016-06-22T13:54:21Z</dcterms:created>
  <dcterms:modified xsi:type="dcterms:W3CDTF">2018-06-19T05:01:00Z</dcterms:modified>
</cp:coreProperties>
</file>